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355" r:id="rId3"/>
    <p:sldId id="302" r:id="rId4"/>
    <p:sldId id="312" r:id="rId5"/>
    <p:sldId id="314" r:id="rId6"/>
    <p:sldId id="315" r:id="rId7"/>
    <p:sldId id="311" r:id="rId8"/>
    <p:sldId id="323" r:id="rId9"/>
    <p:sldId id="325" r:id="rId10"/>
    <p:sldId id="354" r:id="rId11"/>
    <p:sldId id="328" r:id="rId12"/>
    <p:sldId id="339" r:id="rId13"/>
    <p:sldId id="295" r:id="rId14"/>
    <p:sldId id="292" r:id="rId15"/>
    <p:sldId id="342" r:id="rId16"/>
    <p:sldId id="297" r:id="rId17"/>
    <p:sldId id="304" r:id="rId18"/>
    <p:sldId id="353" r:id="rId19"/>
    <p:sldId id="306" r:id="rId20"/>
    <p:sldId id="346" r:id="rId21"/>
    <p:sldId id="356" r:id="rId22"/>
    <p:sldId id="358" r:id="rId23"/>
    <p:sldId id="359" r:id="rId24"/>
    <p:sldId id="360" r:id="rId25"/>
    <p:sldId id="35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99"/>
    <a:srgbClr val="2030A8"/>
    <a:srgbClr val="18457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r>
              <a:rPr lang="pt-BR" sz="3200">
                <a:solidFill>
                  <a:schemeClr val="bg1"/>
                </a:solidFill>
              </a:rPr>
              <a:t>Nº de visitas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Plan1!$B$2:$B$6</c:f>
              <c:numCache>
                <c:formatCode>0</c:formatCode>
                <c:ptCount val="5"/>
                <c:pt idx="0">
                  <c:v>463781</c:v>
                </c:pt>
                <c:pt idx="1">
                  <c:v>884671</c:v>
                </c:pt>
                <c:pt idx="2">
                  <c:v>999245</c:v>
                </c:pt>
                <c:pt idx="3">
                  <c:v>1161003</c:v>
                </c:pt>
                <c:pt idx="4">
                  <c:v>1303640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218296"/>
        <c:axId val="324217904"/>
        <c:axId val="0"/>
      </c:bar3DChart>
      <c:catAx>
        <c:axId val="324218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324217904"/>
        <c:crosses val="autoZero"/>
        <c:auto val="1"/>
        <c:lblAlgn val="ctr"/>
        <c:lblOffset val="100"/>
        <c:noMultiLvlLbl val="0"/>
      </c:catAx>
      <c:valAx>
        <c:axId val="3242179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324218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BR" dirty="0">
                <a:solidFill>
                  <a:schemeClr val="bg1"/>
                </a:solidFill>
              </a:rPr>
              <a:t>Decisões proferidas </a:t>
            </a:r>
            <a:r>
              <a:rPr lang="pt-BR" dirty="0" smtClean="0">
                <a:solidFill>
                  <a:schemeClr val="bg1"/>
                </a:solidFill>
              </a:rPr>
              <a:t>Ouvidoria Geral do Estado</a:t>
            </a:r>
            <a:r>
              <a:rPr lang="pt-BR" baseline="0" dirty="0" smtClean="0">
                <a:solidFill>
                  <a:schemeClr val="bg1"/>
                </a:solidFill>
              </a:rPr>
              <a:t> (</a:t>
            </a:r>
            <a:r>
              <a:rPr lang="pt-BR" dirty="0" smtClean="0">
                <a:solidFill>
                  <a:schemeClr val="bg1"/>
                </a:solidFill>
              </a:rPr>
              <a:t>Março</a:t>
            </a:r>
            <a:r>
              <a:rPr lang="pt-BR" baseline="0" dirty="0" smtClean="0">
                <a:solidFill>
                  <a:schemeClr val="bg1"/>
                </a:solidFill>
              </a:rPr>
              <a:t> de </a:t>
            </a:r>
            <a:r>
              <a:rPr lang="pt-BR" dirty="0" smtClean="0">
                <a:solidFill>
                  <a:schemeClr val="bg1"/>
                </a:solidFill>
              </a:rPr>
              <a:t>2015 a</a:t>
            </a:r>
            <a:r>
              <a:rPr lang="pt-BR" baseline="0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setembro de 2017): Total 966</a:t>
            </a:r>
            <a:endParaRPr lang="pt-BR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Plan1!$B$6</c:f>
              <c:strCache>
                <c:ptCount val="1"/>
                <c:pt idx="0">
                  <c:v>Decisões proferidas OGE de Março de 2015 até 28/09/2017: 966</c:v>
                </c:pt>
              </c:strCache>
            </c:strRef>
          </c:tx>
          <c:invertIfNegative val="0"/>
          <c:cat>
            <c:numRef>
              <c:f>Plan1!$A$7:$A$9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Plan1!$B$7:$B$9</c:f>
              <c:numCache>
                <c:formatCode>#,##0</c:formatCode>
                <c:ptCount val="3"/>
                <c:pt idx="0">
                  <c:v>329</c:v>
                </c:pt>
                <c:pt idx="1">
                  <c:v>427</c:v>
                </c:pt>
                <c:pt idx="2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480520"/>
        <c:axId val="325480912"/>
      </c:barChart>
      <c:catAx>
        <c:axId val="32548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25480912"/>
        <c:crosses val="autoZero"/>
        <c:auto val="1"/>
        <c:lblAlgn val="ctr"/>
        <c:lblOffset val="100"/>
        <c:noMultiLvlLbl val="0"/>
      </c:catAx>
      <c:valAx>
        <c:axId val="3254809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25480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EAC0-8159-481B-8A2B-CC102A523473}" type="datetimeFigureOut">
              <a:rPr lang="pt-BR" smtClean="0"/>
              <a:pPr/>
              <a:t>15/11/2017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FF9B-9BC1-434B-A6B4-89132E8A33E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9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junior\Desktop\fundo_ppt_dialogos.jpg"/>
          <p:cNvPicPr>
            <a:picLocks noChangeAspect="1" noChangeArrowheads="1"/>
          </p:cNvPicPr>
          <p:nvPr userDrawn="1"/>
        </p:nvPicPr>
        <p:blipFill>
          <a:blip r:embed="rId4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569" y="596369"/>
            <a:ext cx="849369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 e Integridade,</a:t>
            </a: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Público-Privada do Século XXI </a:t>
            </a: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Ungaro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SEJUBRA -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endParaRPr lang="pt-BR" altLang="pt-BR" sz="32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Sociedade de Estudos Jurídicos Brasil-Alemanha - SEJUBRA</a:t>
            </a:r>
          </a:p>
          <a:p>
            <a:pPr algn="ctr" defTabSz="449263" eaLnBrk="0" fontAlgn="base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Porto Alegre, 12 de novembro de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0947" y="573634"/>
            <a:ext cx="8578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Serviço de Informações ao </a:t>
            </a:r>
            <a:r>
              <a:rPr lang="pt-BR" altLang="pt-BR" sz="2800" b="1" dirty="0" err="1" smtClean="0">
                <a:solidFill>
                  <a:schemeClr val="bg1"/>
                </a:solidFill>
                <a:latin typeface="Lucida Sans" pitchFamily="34" charset="0"/>
              </a:rPr>
              <a:t>Cidadaão</a:t>
            </a: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 - SIC: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38181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Total de Pedidos SIC desde maio de 2012 até setembro 2017: 85.848</a:t>
            </a:r>
          </a:p>
        </p:txBody>
      </p:sp>
      <p:graphicFrame>
        <p:nvGraphicFramePr>
          <p:cNvPr id="30" name="Gráfico 29"/>
          <p:cNvGraphicFramePr/>
          <p:nvPr/>
        </p:nvGraphicFramePr>
        <p:xfrm>
          <a:off x="647700" y="2387600"/>
          <a:ext cx="69850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15011" y="3039727"/>
            <a:ext cx="4249737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271463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indent="-4763" fontAlgn="base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pt-BR" altLang="pt-BR" sz="3200" b="1" dirty="0" smtClean="0">
                <a:solidFill>
                  <a:schemeClr val="bg1"/>
                </a:solidFill>
                <a:ea typeface="+mn-ea"/>
              </a:rPr>
              <a:t>Índice criado pela CGU para mensurar o cumprimento da LAI nos Estados e Municípios</a:t>
            </a:r>
          </a:p>
          <a:p>
            <a:pPr lvl="1" indent="-4763" fontAlgn="base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pt-BR" altLang="pt-BR" sz="3200" b="1" dirty="0" smtClean="0">
                <a:solidFill>
                  <a:schemeClr val="bg1"/>
                </a:solidFill>
                <a:ea typeface="+mn-ea"/>
              </a:rPr>
              <a:t>Estado de SP nota 10</a:t>
            </a:r>
          </a:p>
        </p:txBody>
      </p:sp>
      <p:sp>
        <p:nvSpPr>
          <p:cNvPr id="3" name="Retângulo 2"/>
          <p:cNvSpPr/>
          <p:nvPr/>
        </p:nvSpPr>
        <p:spPr>
          <a:xfrm>
            <a:off x="987525" y="1049727"/>
            <a:ext cx="7168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Escala Brasil Transparente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620216" y="5803163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18313" y="3039727"/>
            <a:ext cx="3825687" cy="3818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18147" y="2455897"/>
            <a:ext cx="4736094" cy="1337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 descr="Foto: divulgação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18147" y="3793842"/>
            <a:ext cx="4736094" cy="30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18147" y="590522"/>
            <a:ext cx="75077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Lucida Sans" pitchFamily="34" charset="0"/>
              </a:rPr>
              <a:t>Integração Nacional 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Lucida Sans" pitchFamily="34" charset="0"/>
              </a:rPr>
              <a:t>para troca de boas práticas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3" descr="IMG_45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91673" y="2637765"/>
            <a:ext cx="2952327" cy="42202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19672" y="1744684"/>
            <a:ext cx="590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www.conaci.org.br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2339203" y="904103"/>
            <a:ext cx="2182395" cy="2182395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3209" tIns="693206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 dirty="0">
              <a:solidFill>
                <a:schemeClr val="bg1"/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4622401" y="904103"/>
            <a:ext cx="2182395" cy="2182396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1" tIns="693209" rIns="693205" bIns="17780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 dirty="0">
              <a:solidFill>
                <a:schemeClr val="bg1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622401" y="3187301"/>
            <a:ext cx="2182396" cy="2182396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1" rIns="693210" bIns="693206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 dirty="0">
              <a:solidFill>
                <a:schemeClr val="bg1"/>
              </a:solidFill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2339203" y="3187302"/>
            <a:ext cx="2182395" cy="2182396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3207" tIns="177799" rIns="177798" bIns="693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 dirty="0">
              <a:solidFill>
                <a:schemeClr val="bg1"/>
              </a:solidFill>
            </a:endParaRPr>
          </a:p>
        </p:txBody>
      </p:sp>
      <p:sp>
        <p:nvSpPr>
          <p:cNvPr id="15" name="Seta circular 14"/>
          <p:cNvSpPr/>
          <p:nvPr/>
        </p:nvSpPr>
        <p:spPr>
          <a:xfrm>
            <a:off x="4195247" y="2683285"/>
            <a:ext cx="753505" cy="655223"/>
          </a:xfrm>
          <a:prstGeom prst="circularArrow">
            <a:avLst/>
          </a:prstGeom>
          <a:solidFill>
            <a:srgbClr val="CC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ta circular 15"/>
          <p:cNvSpPr/>
          <p:nvPr/>
        </p:nvSpPr>
        <p:spPr>
          <a:xfrm rot="10800000">
            <a:off x="4195247" y="2935293"/>
            <a:ext cx="753505" cy="655223"/>
          </a:xfrm>
          <a:prstGeom prst="circularArrow">
            <a:avLst/>
          </a:prstGeom>
          <a:solidFill>
            <a:srgbClr val="CC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74439" y="2111954"/>
            <a:ext cx="1859196" cy="5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Ouvidoria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92468" y="2160667"/>
            <a:ext cx="1947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Controladoria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33848" y="3508946"/>
            <a:ext cx="1838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  <a:t>Auditoria</a:t>
            </a:r>
            <a:b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  <a:t>Governamental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79230" y="3573897"/>
            <a:ext cx="181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Correição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188766" y="5368845"/>
            <a:ext cx="462240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Controle Interno: </a:t>
            </a:r>
          </a:p>
          <a:p>
            <a:pPr marL="0" lvl="1"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4 </a:t>
            </a:r>
            <a:r>
              <a:rPr lang="pt-BR" altLang="pt-BR" sz="2800" b="1" dirty="0" err="1" smtClean="0">
                <a:solidFill>
                  <a:schemeClr val="bg1"/>
                </a:solidFill>
                <a:latin typeface="Lucida Sans" pitchFamily="34" charset="0"/>
              </a:rPr>
              <a:t>Macrofunções</a:t>
            </a:r>
            <a:endParaRPr lang="pt-BR" altLang="pt-BR" sz="28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1895" y="902386"/>
            <a:ext cx="7700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Ouvidoria Pública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6138" y="1675827"/>
            <a:ext cx="7786687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57972" y="3196948"/>
            <a:ext cx="2330396" cy="1198062"/>
          </a:xfrm>
          <a:prstGeom prst="roundRect">
            <a:avLst>
              <a:gd name="adj" fmla="val 1044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Sociedade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942150" y="3196948"/>
            <a:ext cx="2330396" cy="1198062"/>
          </a:xfrm>
          <a:prstGeom prst="hexagon">
            <a:avLst>
              <a:gd name="adj" fmla="val 30990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Estado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05807" y="1804752"/>
            <a:ext cx="5032667" cy="1251285"/>
          </a:xfrm>
          <a:prstGeom prst="curvedDownArrow">
            <a:avLst>
              <a:gd name="adj1" fmla="val 29578"/>
              <a:gd name="adj2" fmla="val 45800"/>
              <a:gd name="adj3" fmla="val 25000"/>
            </a:avLst>
          </a:prstGeom>
          <a:solidFill>
            <a:srgbClr val="006699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78506" y="4758584"/>
            <a:ext cx="4186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Transparência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84621" y="2054064"/>
            <a:ext cx="25747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Controle Social e Apoio à Gestão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0800000">
            <a:off x="2005807" y="4535920"/>
            <a:ext cx="5032667" cy="1251285"/>
          </a:xfrm>
          <a:prstGeom prst="curvedDownArrow">
            <a:avLst>
              <a:gd name="adj1" fmla="val 29578"/>
              <a:gd name="adj2" fmla="val 45800"/>
              <a:gd name="adj3" fmla="val 25000"/>
            </a:avLst>
          </a:prstGeom>
          <a:solidFill>
            <a:srgbClr val="006699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32964" y="1741706"/>
            <a:ext cx="767807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Assegura a participação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Fomenta a transparência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Favorece o controle social 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Colabora para a melhoria da gestão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Ajuda na prevenção da corrupção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Incentiva a ética pública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Defende e promove direitos humanos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82842" y="923006"/>
            <a:ext cx="6978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228600" algn="ctr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Ouvidoria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82600" y="1808298"/>
            <a:ext cx="81534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Lei nº 10.294/99 – Defesa dos Usuários dos Serviços Públicos</a:t>
            </a:r>
          </a:p>
          <a:p>
            <a:pPr marL="266700" indent="-266700" fontAlgn="base"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Direitos essenciais:</a:t>
            </a:r>
          </a:p>
          <a:p>
            <a:pPr marL="533400" indent="-266700" fontAlgn="base"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Char char="‐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Acesso à informação</a:t>
            </a:r>
          </a:p>
          <a:p>
            <a:pPr marL="533400" indent="-266700" fontAlgn="base"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Char char="‐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Qualidade do serviço</a:t>
            </a:r>
          </a:p>
          <a:p>
            <a:pPr marL="533400" indent="-266700" fontAlgn="base"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Char char="‐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Controle adequado</a:t>
            </a:r>
          </a:p>
          <a:p>
            <a:pPr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Decreto nº 61.175, de 18 de março de 2015</a:t>
            </a:r>
          </a:p>
          <a:p>
            <a:pPr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Artigo 2º - A Ouvidoria Geral do </a:t>
            </a: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Estado é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o órgão central da Rede Paulista de </a:t>
            </a: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Ouvidorias (Decreto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nº </a:t>
            </a: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60.399/2014) e</a:t>
            </a:r>
          </a:p>
          <a:p>
            <a:pPr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responsável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pela política estadual de </a:t>
            </a: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transparência</a:t>
            </a:r>
          </a:p>
          <a:p>
            <a:pPr algn="ctr"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Aft>
                <a:spcPts val="600"/>
              </a:spcAft>
              <a:buClr>
                <a:schemeClr val="tx1"/>
              </a:buClr>
              <a:buSzPct val="140000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Total de Ouvidorias Estaduais 394</a:t>
            </a:r>
          </a:p>
          <a:p>
            <a:pPr marL="533400" indent="-266700" fontAlgn="base"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Char char="‐"/>
              <a:tabLst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3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6900" y="1037095"/>
            <a:ext cx="795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Ouvidoria Geral do Estado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020498"/>
            <a:ext cx="803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Lucida Sans" pitchFamily="34" charset="0"/>
              </a:rPr>
              <a:t>www.ouvidoriageral.sp.gov.br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65382"/>
            <a:ext cx="3268661" cy="454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ouvidorias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0100" y="1451855"/>
            <a:ext cx="3524110" cy="4555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49110" y="356370"/>
            <a:ext cx="795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Ouvidoria Geral do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4250" y="1531049"/>
            <a:ext cx="81661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Relatório 2016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Total de manifestações: 1.117.618</a:t>
            </a:r>
            <a:r>
              <a:rPr lang="pt-BR" sz="3600" dirty="0" smtClean="0"/>
              <a:t>117.618</a:t>
            </a:r>
            <a:endParaRPr lang="pt-BR" altLang="pt-BR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Órgãos mais demandados:</a:t>
            </a:r>
          </a:p>
          <a:p>
            <a:pPr marL="742950" indent="-74295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432.393 – Saúde </a:t>
            </a:r>
          </a:p>
          <a:p>
            <a:pPr marL="742950" indent="-74295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368.821 – Concessionárias de energia e agências reguladoras </a:t>
            </a:r>
          </a:p>
          <a:p>
            <a:pPr marL="742950" indent="-74295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139.511 - Água e saneamento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Aumento de 11% no número total de manifestações em relação ao ano </a:t>
            </a:r>
            <a:r>
              <a:rPr lang="pt-BR" altLang="pt-BR" sz="3200" b="1" smtClean="0">
                <a:solidFill>
                  <a:schemeClr val="bg1"/>
                </a:solidFill>
                <a:latin typeface="Calibri" pitchFamily="34" charset="0"/>
              </a:rPr>
              <a:t>de 2015</a:t>
            </a:r>
            <a:endParaRPr lang="pt-BR" altLang="pt-B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3650" y="439850"/>
            <a:ext cx="831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Ouvidorias Estaduais Paulistas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4250" y="1531049"/>
            <a:ext cx="81661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</a:rPr>
              <a:t>Conselho de Transparência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da Administração Pública Estadual</a:t>
            </a:r>
          </a:p>
          <a:p>
            <a:r>
              <a:rPr lang="pt-BR" sz="2800" dirty="0">
                <a:solidFill>
                  <a:schemeClr val="bg1"/>
                </a:solidFill>
              </a:rPr>
              <a:t>6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representantes da sociedade </a:t>
            </a:r>
            <a:r>
              <a:rPr lang="pt-BR" sz="2800" dirty="0" smtClean="0">
                <a:solidFill>
                  <a:schemeClr val="bg1"/>
                </a:solidFill>
              </a:rPr>
              <a:t>civil:</a:t>
            </a:r>
          </a:p>
          <a:p>
            <a:r>
              <a:rPr lang="pt-BR" sz="2800" dirty="0">
                <a:solidFill>
                  <a:schemeClr val="bg1"/>
                </a:solidFill>
              </a:rPr>
              <a:t>3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integrantes de entidades não governamentais e </a:t>
            </a:r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3</a:t>
            </a:r>
            <a:r>
              <a:rPr lang="pt-BR" sz="2800" dirty="0" smtClean="0">
                <a:solidFill>
                  <a:schemeClr val="bg1"/>
                </a:solidFill>
              </a:rPr>
              <a:t> cidadãos </a:t>
            </a:r>
            <a:r>
              <a:rPr lang="pt-BR" sz="2800" dirty="0">
                <a:solidFill>
                  <a:schemeClr val="bg1"/>
                </a:solidFill>
              </a:rPr>
              <a:t>com reputação ilibada e notório conhecimento sobre a </a:t>
            </a:r>
            <a:r>
              <a:rPr lang="pt-BR" sz="2800" dirty="0" smtClean="0">
                <a:solidFill>
                  <a:schemeClr val="bg1"/>
                </a:solidFill>
              </a:rPr>
              <a:t>temática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Participam </a:t>
            </a:r>
            <a:r>
              <a:rPr lang="pt-BR" sz="2800" dirty="0">
                <a:solidFill>
                  <a:schemeClr val="bg1"/>
                </a:solidFill>
              </a:rPr>
              <a:t>ainda das </a:t>
            </a:r>
            <a:r>
              <a:rPr lang="pt-BR" sz="2800" dirty="0" smtClean="0">
                <a:solidFill>
                  <a:schemeClr val="bg1"/>
                </a:solidFill>
              </a:rPr>
              <a:t>reuniões: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Representantes </a:t>
            </a:r>
            <a:r>
              <a:rPr lang="pt-BR" sz="2800" dirty="0">
                <a:solidFill>
                  <a:schemeClr val="bg1"/>
                </a:solidFill>
              </a:rPr>
              <a:t>do Judiciário, do Ministério Público, da Assembleia Legislativa, do Tribunal de Contas, da Defensoria Pública, da </a:t>
            </a:r>
            <a:r>
              <a:rPr lang="pt-BR" sz="2800" dirty="0" smtClean="0">
                <a:solidFill>
                  <a:schemeClr val="bg1"/>
                </a:solidFill>
              </a:rPr>
              <a:t>OAB/SP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Reuniões mensais transmitidas</a:t>
            </a:r>
            <a:r>
              <a:rPr lang="pt-BR" sz="2800" dirty="0">
                <a:solidFill>
                  <a:schemeClr val="bg1"/>
                </a:solidFill>
              </a:rPr>
              <a:t> </a:t>
            </a:r>
            <a:r>
              <a:rPr lang="pt-BR" sz="2800" b="1" dirty="0">
                <a:solidFill>
                  <a:schemeClr val="bg1"/>
                </a:solidFill>
              </a:rPr>
              <a:t>ao vivo pela </a:t>
            </a:r>
            <a:r>
              <a:rPr lang="pt-BR" sz="2800" b="1" dirty="0" smtClean="0">
                <a:solidFill>
                  <a:schemeClr val="bg1"/>
                </a:solidFill>
              </a:rPr>
              <a:t>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3650" y="439850"/>
            <a:ext cx="831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Participação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9979" y="655403"/>
            <a:ext cx="814404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r>
              <a:rPr lang="pt-BR" sz="2400" i="1" dirty="0" smtClean="0">
                <a:solidFill>
                  <a:schemeClr val="bg1"/>
                </a:solidFill>
              </a:rPr>
              <a:t>“</a:t>
            </a:r>
            <a:r>
              <a:rPr lang="pt-BR" sz="2400" dirty="0">
                <a:solidFill>
                  <a:schemeClr val="bg1"/>
                </a:solidFill>
              </a:rPr>
              <a:t>A publicidade é justamente recomendada como remédio para as doenças sociais e industriais. A luz solar é considerada o melhor dos desinfetantes; luz elétrica, o policial mais eficiente.</a:t>
            </a:r>
            <a:r>
              <a:rPr lang="pt-BR" sz="2400" i="1" dirty="0">
                <a:solidFill>
                  <a:schemeClr val="bg1"/>
                </a:solidFill>
              </a:rPr>
              <a:t>” 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i="1" dirty="0" smtClean="0">
                <a:solidFill>
                  <a:schemeClr val="bg1"/>
                </a:solidFill>
              </a:rPr>
              <a:t>				Louis </a:t>
            </a:r>
            <a:r>
              <a:rPr lang="pt-BR" sz="2400" i="1" dirty="0" err="1">
                <a:solidFill>
                  <a:schemeClr val="bg1"/>
                </a:solidFill>
              </a:rPr>
              <a:t>Brandeis</a:t>
            </a:r>
            <a:r>
              <a:rPr lang="pt-BR" sz="2400" i="1" dirty="0">
                <a:solidFill>
                  <a:schemeClr val="bg1"/>
                </a:solidFill>
              </a:rPr>
              <a:t>, 1856-1941, </a:t>
            </a:r>
            <a:endParaRPr lang="pt-BR" sz="2400" i="1" dirty="0" smtClean="0">
              <a:solidFill>
                <a:schemeClr val="bg1"/>
              </a:solidFill>
            </a:endParaRPr>
          </a:p>
          <a:p>
            <a:r>
              <a:rPr lang="pt-BR" sz="2400" i="1" dirty="0">
                <a:solidFill>
                  <a:schemeClr val="bg1"/>
                </a:solidFill>
              </a:rPr>
              <a:t>	</a:t>
            </a:r>
            <a:r>
              <a:rPr lang="pt-BR" sz="2400" i="1" dirty="0" smtClean="0">
                <a:solidFill>
                  <a:schemeClr val="bg1"/>
                </a:solidFill>
              </a:rPr>
              <a:t>			Juiz </a:t>
            </a:r>
            <a:r>
              <a:rPr lang="pt-BR" sz="2400" i="1" dirty="0">
                <a:solidFill>
                  <a:schemeClr val="bg1"/>
                </a:solidFill>
              </a:rPr>
              <a:t>da Suprema Corte </a:t>
            </a:r>
            <a:r>
              <a:rPr lang="pt-BR" sz="2400" i="1" dirty="0" smtClean="0">
                <a:solidFill>
                  <a:schemeClr val="bg1"/>
                </a:solidFill>
              </a:rPr>
              <a:t>dos EUA</a:t>
            </a:r>
          </a:p>
          <a:p>
            <a:r>
              <a:rPr lang="pt-BR" sz="2400" dirty="0">
                <a:solidFill>
                  <a:schemeClr val="bg1"/>
                </a:solidFill>
              </a:rPr>
              <a:t> 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Evolução histórica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tempos </a:t>
            </a:r>
            <a:r>
              <a:rPr lang="pt-BR" sz="2400" dirty="0">
                <a:solidFill>
                  <a:schemeClr val="bg1"/>
                </a:solidFill>
              </a:rPr>
              <a:t>escuros do </a:t>
            </a:r>
            <a:r>
              <a:rPr lang="pt-BR" sz="2400" dirty="0" smtClean="0">
                <a:solidFill>
                  <a:schemeClr val="bg1"/>
                </a:solidFill>
              </a:rPr>
              <a:t>absolutismo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(segredos </a:t>
            </a:r>
            <a:r>
              <a:rPr lang="pt-BR" sz="2400" dirty="0">
                <a:solidFill>
                  <a:schemeClr val="bg1"/>
                </a:solidFill>
              </a:rPr>
              <a:t>sustentavam o domínio do aparato </a:t>
            </a:r>
            <a:r>
              <a:rPr lang="pt-BR" sz="2400" dirty="0" smtClean="0">
                <a:solidFill>
                  <a:schemeClr val="bg1"/>
                </a:solidFill>
              </a:rPr>
              <a:t>onipotente)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passando </a:t>
            </a:r>
            <a:r>
              <a:rPr lang="pt-BR" sz="2400" dirty="0">
                <a:solidFill>
                  <a:schemeClr val="bg1"/>
                </a:solidFill>
              </a:rPr>
              <a:t>pelas revoluções </a:t>
            </a:r>
            <a:r>
              <a:rPr lang="pt-BR" sz="2400" dirty="0" smtClean="0">
                <a:solidFill>
                  <a:schemeClr val="bg1"/>
                </a:solidFill>
              </a:rPr>
              <a:t>liberais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(afirmação dos </a:t>
            </a:r>
            <a:r>
              <a:rPr lang="pt-BR" sz="2400" dirty="0">
                <a:solidFill>
                  <a:schemeClr val="bg1"/>
                </a:solidFill>
              </a:rPr>
              <a:t>direitos fundamentais e </a:t>
            </a:r>
            <a:r>
              <a:rPr lang="pt-BR" sz="2400" dirty="0" smtClean="0">
                <a:solidFill>
                  <a:schemeClr val="bg1"/>
                </a:solidFill>
              </a:rPr>
              <a:t>respeito </a:t>
            </a:r>
            <a:r>
              <a:rPr lang="pt-BR" sz="2400" dirty="0">
                <a:solidFill>
                  <a:schemeClr val="bg1"/>
                </a:solidFill>
              </a:rPr>
              <a:t>à </a:t>
            </a:r>
            <a:r>
              <a:rPr lang="pt-BR" sz="2400" dirty="0" smtClean="0">
                <a:solidFill>
                  <a:schemeClr val="bg1"/>
                </a:solidFill>
              </a:rPr>
              <a:t>legalidade) </a:t>
            </a:r>
            <a:r>
              <a:rPr lang="pt-BR" sz="2400" dirty="0">
                <a:solidFill>
                  <a:schemeClr val="bg1"/>
                </a:solidFill>
              </a:rPr>
              <a:t>até o processo civilizatório alcançar o estágio de convivência democrática 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(Estado </a:t>
            </a:r>
            <a:r>
              <a:rPr lang="pt-BR" sz="2400" dirty="0">
                <a:solidFill>
                  <a:schemeClr val="bg1"/>
                </a:solidFill>
              </a:rPr>
              <a:t>de </a:t>
            </a:r>
            <a:r>
              <a:rPr lang="pt-BR" sz="2400" dirty="0" smtClean="0">
                <a:solidFill>
                  <a:schemeClr val="bg1"/>
                </a:solidFill>
              </a:rPr>
              <a:t>Direito) </a:t>
            </a:r>
            <a:endParaRPr lang="pt-BR" sz="24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40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7000" y="259731"/>
            <a:ext cx="6238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Web Denúncia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Lucida Sans" pitchFamily="34" charset="0"/>
              </a:rPr>
              <a:t>Canal público para denúncias de corrupção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Lucida Sans" pitchFamily="34" charset="0"/>
              </a:rPr>
              <a:t>Pela internet, com credibilidade e agilidade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Lucida Sans" pitchFamily="34" charset="0"/>
              </a:rPr>
              <a:t>Garantia de resposta ao denunciante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pic>
        <p:nvPicPr>
          <p:cNvPr id="4" name="Imagem 3" descr="in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058" y="2971800"/>
            <a:ext cx="3159942" cy="38862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2300" y="6336268"/>
            <a:ext cx="469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pt-BR" b="1" dirty="0" smtClean="0">
                <a:solidFill>
                  <a:schemeClr val="bg1"/>
                </a:solidFill>
              </a:rPr>
              <a:t>www.ouvidoriageral.sp.gov.br/</a:t>
            </a:r>
            <a:r>
              <a:rPr lang="pt-BR" b="1" dirty="0" err="1" smtClean="0">
                <a:solidFill>
                  <a:schemeClr val="bg1"/>
                </a:solidFill>
              </a:rPr>
              <a:t>foccosp</a:t>
            </a:r>
            <a:endParaRPr lang="pt-BR" altLang="pt-BR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58468" y="3378958"/>
            <a:ext cx="60425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u="sng" dirty="0" smtClean="0">
                <a:solidFill>
                  <a:schemeClr val="bg1"/>
                </a:solidFill>
              </a:rPr>
              <a:t>Órgãos inscritos no sistema: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Ministério Público Estadual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Ministério Público Federal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Controladoria Geral do Município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Procuradoria Geral do Estado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Receita Federal do Brasil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da Fazenda – Corregedoria da Fiscalização Tributária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da Fazenda – Ouvidoria Fazendária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Corregedoria Geral da Administração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Tribunal de Contas do Estado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Tribunal de Contas da União</a:t>
            </a:r>
            <a:r>
              <a:rPr lang="pt-BR" sz="1400" b="1" dirty="0" smtClean="0">
                <a:solidFill>
                  <a:schemeClr val="bg1"/>
                </a:solidFill>
                <a:latin typeface="Lucida Sans" pitchFamily="34" charset="0"/>
              </a:rPr>
              <a:t> </a:t>
            </a:r>
            <a:endParaRPr lang="pt-BR" alt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5600" y="912621"/>
            <a:ext cx="8109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Empresas públicas utilizarão suas ouvidorias para recebimento de denúncias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Orientação é do CODEC - Conselho de Defesa dos Capitais do Estado</a:t>
            </a:r>
          </a:p>
          <a:p>
            <a:r>
              <a:rPr lang="pt-BR" dirty="0">
                <a:solidFill>
                  <a:schemeClr val="bg1"/>
                </a:solidFill>
              </a:rPr>
              <a:t>O Conselho de Defesa dos Capitais do Estado – CODEC – já está orientando as empresas controladas direta ou indiretamente pelo Estado de São Paulo a utilizar o sistema da Rede Paulista de Ouvidorias como canal de denúncias de corrupção e não conformidade com os códigos de ética. O objetivo é cumprir o que estabelece o Decreto estadual nº 62.349, que dispõe sobre o programa de integridade e conformidade a ser adotado pelas empresas controladas direta ou indiretamente pelo Estado, criando instâncias e procedimentos de fomento ao controle interno. Esse programa inclui a criação de um código de conduta que deve dispor de um canal de denúncias, operado de forma independente e imparcial.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"</a:t>
            </a:r>
            <a:r>
              <a:rPr lang="pt-BR" dirty="0">
                <a:solidFill>
                  <a:schemeClr val="bg1"/>
                </a:solidFill>
              </a:rPr>
              <a:t>A Lei das Estatais (Lei Federal nº 13.303/2016) estipula a criação de canais de denúncias nas empresas controladas pelo Poder Público, e, em São Paulo, todas elas já possuem Ouvidorias funcionando, as quais têm plenas condições de prestar o atendimento adequado e possibilitar o pleno cumprimento da norma, em prol da integridade", frisou Gustavo </a:t>
            </a:r>
            <a:r>
              <a:rPr lang="pt-BR" dirty="0" err="1">
                <a:solidFill>
                  <a:schemeClr val="bg1"/>
                </a:solidFill>
              </a:rPr>
              <a:t>Ungaro</a:t>
            </a:r>
            <a:r>
              <a:rPr lang="pt-BR" dirty="0">
                <a:solidFill>
                  <a:schemeClr val="bg1"/>
                </a:solidFill>
              </a:rPr>
              <a:t>, ouvidor geral do Estado.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Em </a:t>
            </a:r>
            <a:r>
              <a:rPr lang="pt-BR" dirty="0">
                <a:solidFill>
                  <a:schemeClr val="bg1"/>
                </a:solidFill>
              </a:rPr>
              <a:t>circular enviada às empresas em outubro para  deliberação, o CODEC ressaltou a contribuição da Ouvidoria Geral do Estado (OGE)  nas diretrizes para a elaboração e atualização de Código de Conduta e Integridade. Além da base legal e de publicações de referência  sobre o tema, a OGE deu sua </a:t>
            </a:r>
            <a:r>
              <a:rPr lang="pt-BR" dirty="0" smtClean="0">
                <a:solidFill>
                  <a:schemeClr val="bg1"/>
                </a:solidFill>
              </a:rPr>
              <a:t>contribuição.</a:t>
            </a:r>
          </a:p>
        </p:txBody>
      </p:sp>
      <p:pic>
        <p:nvPicPr>
          <p:cNvPr id="6" name="Picture 4" descr="Secretaria de Gover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429" y="122877"/>
            <a:ext cx="1536700" cy="8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5600" y="912621"/>
            <a:ext cx="81092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Eras Medium ITC" pitchFamily="34" charset="0"/>
              </a:rPr>
              <a:t>LEI ANTICORRUPÇÂO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Eras Medium ITC" pitchFamily="34" charset="0"/>
              </a:rPr>
              <a:t>Principais </a:t>
            </a:r>
            <a:r>
              <a:rPr lang="pt-BR" dirty="0">
                <a:solidFill>
                  <a:schemeClr val="bg1"/>
                </a:solidFill>
                <a:latin typeface="Eras Medium ITC" pitchFamily="34" charset="0"/>
              </a:rPr>
              <a:t>bens jurídicos tutelados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Patrimônio Público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Princípios da Administração Pública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Compromissos Internacionais do Brasil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b="1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Eras Medium ITC" pitchFamily="34" charset="0"/>
              </a:rPr>
              <a:t>Principais inovações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Valorização da esfera processual administrativa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Processo Administrativo de Responsabilização de Pessoa Jurídica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Responsabilidade objetiva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Multas expressivas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Acordo de Leniência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Incentivo ao controle interno empresarial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Eras Medium ITC" pitchFamily="34" charset="0"/>
              </a:rPr>
              <a:t>Transparência – cadastro público de empresas sancionadas</a:t>
            </a:r>
            <a:endParaRPr lang="pt-BR" dirty="0">
              <a:solidFill>
                <a:schemeClr val="bg1"/>
              </a:solidFill>
              <a:latin typeface="Eras Medium ITC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5600" y="912621"/>
            <a:ext cx="81092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Eras Medium ITC" pitchFamily="34" charset="0"/>
              </a:rPr>
              <a:t>LEI ANTICORRUPÇÂO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Lei </a:t>
            </a:r>
            <a:r>
              <a:rPr lang="pt-BR" sz="2000" b="1" dirty="0">
                <a:solidFill>
                  <a:schemeClr val="bg1"/>
                </a:solidFill>
              </a:rPr>
              <a:t>nº 12846/2013</a:t>
            </a:r>
            <a:endParaRPr lang="pt-BR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Eras Medium ITC" pitchFamily="34" charset="0"/>
              </a:rPr>
              <a:t>Principais </a:t>
            </a:r>
            <a:r>
              <a:rPr lang="pt-BR" sz="2000" dirty="0">
                <a:solidFill>
                  <a:schemeClr val="bg1"/>
                </a:solidFill>
                <a:latin typeface="Eras Medium ITC" pitchFamily="34" charset="0"/>
              </a:rPr>
              <a:t>bens jurídicos tutelados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Patrimônio Público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Princípios da Administração Pública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Compromissos Internacionais do Brasil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2000" b="1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Eras Medium ITC" pitchFamily="34" charset="0"/>
              </a:rPr>
              <a:t>Principais inovações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bg1"/>
              </a:solidFill>
              <a:latin typeface="Eras Medium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Valorização da esfera processual administrativa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Processo Administrativo de Responsabilização de Pessoa Jurídica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Responsabilidade objetiva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Multas expressivas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Acordo de Leniência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Incentivo ao controle interno empresarial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b="1" dirty="0">
                <a:solidFill>
                  <a:schemeClr val="bg1"/>
                </a:solidFill>
                <a:latin typeface="Eras Medium ITC" pitchFamily="34" charset="0"/>
              </a:rPr>
              <a:t>Transparência – cadastro público de empresas sancionadas</a:t>
            </a:r>
            <a:endParaRPr lang="pt-BR" sz="2000" dirty="0">
              <a:solidFill>
                <a:schemeClr val="bg1"/>
              </a:solidFill>
              <a:latin typeface="Eras Medium ITC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5600" y="912621"/>
            <a:ext cx="81092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Eras Medium ITC" pitchFamily="34" charset="0"/>
              </a:rPr>
              <a:t>LEI ANTICORRUPÇÂO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bg1"/>
              </a:solidFill>
              <a:latin typeface="Eras Medium ITC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Hipóteses de responsabilização – Processo Administrativo de Responsabilidade da Pessoa Jurídica (PAR) e Processo Judicial: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- Vantagem indevida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- Promover </a:t>
            </a:r>
            <a:r>
              <a:rPr lang="pt-BR" sz="2000" dirty="0">
                <a:solidFill>
                  <a:schemeClr val="bg1"/>
                </a:solidFill>
              </a:rPr>
              <a:t>os atos ilícitos </a:t>
            </a:r>
            <a:r>
              <a:rPr lang="pt-BR" sz="2000" dirty="0" smtClean="0">
                <a:solidFill>
                  <a:schemeClr val="bg1"/>
                </a:solidFill>
              </a:rPr>
              <a:t>previstos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- Ocultar </a:t>
            </a:r>
            <a:r>
              <a:rPr lang="pt-BR" sz="2000" dirty="0">
                <a:solidFill>
                  <a:schemeClr val="bg1"/>
                </a:solidFill>
              </a:rPr>
              <a:t>reais interesses ou identidade dos </a:t>
            </a:r>
            <a:r>
              <a:rPr lang="pt-BR" sz="2000" dirty="0" smtClean="0">
                <a:solidFill>
                  <a:schemeClr val="bg1"/>
                </a:solidFill>
              </a:rPr>
              <a:t>beneficiários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- Violar </a:t>
            </a:r>
            <a:r>
              <a:rPr lang="pt-BR" sz="2000" dirty="0">
                <a:solidFill>
                  <a:schemeClr val="bg1"/>
                </a:solidFill>
              </a:rPr>
              <a:t>licitações e </a:t>
            </a:r>
            <a:r>
              <a:rPr lang="pt-BR" sz="2000" dirty="0" smtClean="0">
                <a:solidFill>
                  <a:schemeClr val="bg1"/>
                </a:solidFill>
              </a:rPr>
              <a:t>contratos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- Dificultar </a:t>
            </a:r>
            <a:r>
              <a:rPr lang="pt-BR" sz="2000" dirty="0">
                <a:solidFill>
                  <a:schemeClr val="bg1"/>
                </a:solidFill>
              </a:rPr>
              <a:t>atividade investigativa ou fiscalizatória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Sanções </a:t>
            </a:r>
            <a:r>
              <a:rPr lang="pt-BR" sz="2000" dirty="0">
                <a:solidFill>
                  <a:schemeClr val="bg1"/>
                </a:solidFill>
              </a:rPr>
              <a:t>– multa, publicação de decisão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Perdimento de bens, </a:t>
            </a:r>
            <a:r>
              <a:rPr lang="pt-BR" sz="2000" dirty="0" smtClean="0">
                <a:solidFill>
                  <a:schemeClr val="bg1"/>
                </a:solidFill>
              </a:rPr>
              <a:t>suspensão </a:t>
            </a:r>
            <a:r>
              <a:rPr lang="pt-BR" sz="2000" dirty="0">
                <a:solidFill>
                  <a:schemeClr val="bg1"/>
                </a:solidFill>
              </a:rPr>
              <a:t>de atividades, 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dissolução </a:t>
            </a:r>
            <a:r>
              <a:rPr lang="pt-BR" sz="2000" dirty="0">
                <a:solidFill>
                  <a:schemeClr val="bg1"/>
                </a:solidFill>
              </a:rPr>
              <a:t>da pessoa jurídica, 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impedimento </a:t>
            </a:r>
            <a:r>
              <a:rPr lang="pt-BR" sz="2000" dirty="0">
                <a:solidFill>
                  <a:schemeClr val="bg1"/>
                </a:solidFill>
              </a:rPr>
              <a:t>para receber benefícios fiscais </a:t>
            </a:r>
          </a:p>
        </p:txBody>
      </p:sp>
    </p:spTree>
    <p:extLst>
      <p:ext uri="{BB962C8B-B14F-4D97-AF65-F5344CB8AC3E}">
        <p14:creationId xmlns:p14="http://schemas.microsoft.com/office/powerpoint/2010/main" val="16027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5600" y="2946043"/>
            <a:ext cx="818147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Gustavo Ungaro</a:t>
            </a:r>
            <a:b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Ouvidor Geral do Estado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latin typeface="Calibri" pitchFamily="34" charset="0"/>
              </a:rPr>
              <a:t>ouvidoriageral@sp.gov.br</a:t>
            </a: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t-BR" altLang="pt-BR" sz="2400" b="1" dirty="0" smtClean="0">
                <a:latin typeface="Calibri" pitchFamily="34" charset="0"/>
              </a:rPr>
              <a:t>www.ouvidoriageral.sp.gov.br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latin typeface="Calibri" pitchFamily="34" charset="0"/>
              </a:rPr>
              <a:t>11 2089-8292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5600" y="1721254"/>
            <a:ext cx="8109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Obrigado pela atenção</a:t>
            </a:r>
          </a:p>
        </p:txBody>
      </p:sp>
      <p:pic>
        <p:nvPicPr>
          <p:cNvPr id="5" name="Picture 2" descr="RESPEITO - Ouvir é Respeitar. São Paulo ouve você. Manifeste-se.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5346700"/>
            <a:ext cx="9143999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cretaria de Gover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713" y="122877"/>
            <a:ext cx="1536700" cy="8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9979" y="368800"/>
            <a:ext cx="8144042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Cenário atual: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Mensalão e </a:t>
            </a:r>
            <a:r>
              <a:rPr lang="pt-BR" altLang="pt-BR" sz="2400" b="1" dirty="0" err="1" smtClean="0">
                <a:solidFill>
                  <a:schemeClr val="bg1"/>
                </a:solidFill>
                <a:latin typeface="Lucida Sans" pitchFamily="34" charset="0"/>
              </a:rPr>
              <a:t>Petrolão</a:t>
            </a: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 – corrupção sistêmica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Crise moral, econômica e política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Atuação das instituições democráticas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Aperfeiçoamento legislativo: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da Transparência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de Acesso à Informação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Anticorrupção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do Terceiro Setor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das Estatais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Lei de Defesa do Usuário do Serviço Público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40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6738" y="2195015"/>
            <a:ext cx="809466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6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pt-BR" altLang="pt-BR" sz="3600" b="1" dirty="0" smtClean="0">
                <a:solidFill>
                  <a:schemeClr val="bg1"/>
                </a:solidFill>
                <a:ea typeface="+mn-ea"/>
              </a:rPr>
              <a:t>  Portal da Transparência 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 smtClean="0">
                <a:solidFill>
                  <a:schemeClr val="bg1"/>
                </a:solidFill>
                <a:ea typeface="+mn-ea"/>
              </a:rPr>
              <a:t>Abertura e compartilhamento de informações relevantes e abrangentes da gestão governamental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 smtClean="0">
                <a:solidFill>
                  <a:schemeClr val="bg1"/>
                </a:solidFill>
                <a:ea typeface="+mn-ea"/>
              </a:rPr>
              <a:t>Incentivo ao Controle Social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06501" y="1342450"/>
            <a:ext cx="673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Transparência Ativa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5704" y="2397317"/>
            <a:ext cx="360160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Linguagem </a:t>
            </a:r>
            <a:r>
              <a:rPr lang="pt-BR" sz="2400" b="1" dirty="0" smtClean="0">
                <a:solidFill>
                  <a:schemeClr val="bg1"/>
                </a:solidFill>
              </a:rPr>
              <a:t>acessível </a:t>
            </a:r>
            <a:endParaRPr lang="pt-BR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Visual </a:t>
            </a:r>
            <a:r>
              <a:rPr lang="pt-BR" sz="2400" b="1" dirty="0" smtClean="0">
                <a:solidFill>
                  <a:schemeClr val="bg1"/>
                </a:solidFill>
              </a:rPr>
              <a:t>amigável</a:t>
            </a:r>
            <a:endParaRPr lang="pt-BR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Intuitivo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Responsivo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Atenção à navegabilidade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5704" y="1449788"/>
            <a:ext cx="408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Principais Características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1433" y="584124"/>
            <a:ext cx="4043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NOVO </a:t>
            </a:r>
            <a:r>
              <a:rPr lang="pt-BR" sz="2400" b="1" dirty="0" smtClean="0">
                <a:solidFill>
                  <a:schemeClr val="bg1"/>
                </a:solidFill>
              </a:rPr>
              <a:t>Portal da Transparência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/>
            <a:endParaRPr lang="pt-BR" alt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8" name="AutoShape 2" descr="https://mail.notes.na.collabserv.com/data0/22331470/22971170.nsf/0/eae486171d25d17b0a0eba33d84d6a6a/Body/M2?OpenElement&amp;cid=0297BED1-14EC-45B9-9149-4123D4423301"/>
          <p:cNvSpPr>
            <a:spLocks noChangeAspect="1" noChangeArrowheads="1"/>
          </p:cNvSpPr>
          <p:nvPr/>
        </p:nvSpPr>
        <p:spPr bwMode="auto">
          <a:xfrm>
            <a:off x="155575" y="-3573463"/>
            <a:ext cx="7153275" cy="745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894" y="397042"/>
            <a:ext cx="6557213" cy="5811252"/>
          </a:xfrm>
          <a:prstGeom prst="rect">
            <a:avLst/>
          </a:prstGeom>
        </p:spPr>
      </p:pic>
      <p:pic>
        <p:nvPicPr>
          <p:cNvPr id="9" name="Imagem 8" descr="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189" y="866274"/>
            <a:ext cx="3272589" cy="103471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64239" y="6225368"/>
            <a:ext cx="6761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www.transparencia.sp.gov.br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4483" y="465317"/>
            <a:ext cx="785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Lucida Sans" pitchFamily="34" charset="0"/>
              </a:rPr>
              <a:t>Portal da Transparência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39896453"/>
              </p:ext>
            </p:extLst>
          </p:nvPr>
        </p:nvGraphicFramePr>
        <p:xfrm>
          <a:off x="685801" y="1562101"/>
          <a:ext cx="7098632" cy="329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85395" y="4983428"/>
            <a:ext cx="2814638" cy="1737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876569" y="4989939"/>
            <a:ext cx="2181604" cy="1724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191126" y="963104"/>
            <a:ext cx="6761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  <a:latin typeface="Lucida Sans" pitchFamily="34" charset="0"/>
              </a:rPr>
              <a:t>www.transparencia.sp.gov.br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Forma 24"/>
          <p:cNvCxnSpPr>
            <a:stCxn id="15" idx="1"/>
            <a:endCxn id="17" idx="0"/>
          </p:cNvCxnSpPr>
          <p:nvPr/>
        </p:nvCxnSpPr>
        <p:spPr>
          <a:xfrm rot="10800000" flipV="1">
            <a:off x="2389716" y="1104900"/>
            <a:ext cx="264584" cy="635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a 26"/>
          <p:cNvCxnSpPr>
            <a:stCxn id="15" idx="3"/>
            <a:endCxn id="16" idx="0"/>
          </p:cNvCxnSpPr>
          <p:nvPr/>
        </p:nvCxnSpPr>
        <p:spPr>
          <a:xfrm>
            <a:off x="6489700" y="1104900"/>
            <a:ext cx="263790" cy="635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152385" y="2528623"/>
            <a:ext cx="474663" cy="384968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6699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9533" y="2914915"/>
            <a:ext cx="3780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Portal da Transparência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41559" y="2528623"/>
            <a:ext cx="474663" cy="384968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6699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28671" y="2914915"/>
            <a:ext cx="3500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Serviço de Informação ao Cidadão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826537" y="5114539"/>
            <a:ext cx="1490927" cy="616743"/>
          </a:xfrm>
          <a:prstGeom prst="leftRightArrowCallout">
            <a:avLst>
              <a:gd name="adj1" fmla="val 25000"/>
              <a:gd name="adj2" fmla="val 24537"/>
              <a:gd name="adj3" fmla="val 24993"/>
              <a:gd name="adj4" fmla="val 48120"/>
            </a:avLst>
          </a:prstGeom>
          <a:solidFill>
            <a:srgbClr val="006699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71310" y="4945857"/>
            <a:ext cx="2587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Administração do Portal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87458" y="4945857"/>
            <a:ext cx="24632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2ª Instância Recursal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654300" y="749300"/>
            <a:ext cx="3835400" cy="711200"/>
          </a:xfrm>
          <a:prstGeom prst="roundRect">
            <a:avLst>
              <a:gd name="adj" fmla="val 12412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pt-BR" altLang="pt-BR" sz="3200" b="1" dirty="0" smtClean="0">
                <a:solidFill>
                  <a:schemeClr val="tx1"/>
                </a:solidFill>
                <a:latin typeface="Calibri" pitchFamily="34" charset="0"/>
              </a:rPr>
              <a:t>Acesso à Informação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94660" y="1739900"/>
            <a:ext cx="3717660" cy="609600"/>
          </a:xfrm>
          <a:prstGeom prst="roundRect">
            <a:avLst>
              <a:gd name="adj" fmla="val 12412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pt-BR" altLang="pt-BR" sz="2800" b="1" dirty="0" smtClean="0">
                <a:solidFill>
                  <a:schemeClr val="tx1"/>
                </a:solidFill>
                <a:latin typeface="Calibri" pitchFamily="34" charset="0"/>
              </a:rPr>
              <a:t>Transparência Passiva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30886" y="1739900"/>
            <a:ext cx="3717660" cy="609600"/>
          </a:xfrm>
          <a:prstGeom prst="roundRect">
            <a:avLst>
              <a:gd name="adj" fmla="val 12412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pt-BR" altLang="pt-BR" sz="2800" b="1" dirty="0" smtClean="0">
                <a:solidFill>
                  <a:schemeClr val="tx1"/>
                </a:solidFill>
                <a:latin typeface="Calibri" pitchFamily="34" charset="0"/>
              </a:rPr>
              <a:t>Transparência Ativa</a:t>
            </a: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 rot="5400000">
            <a:off x="2208356" y="3790342"/>
            <a:ext cx="714085" cy="982006"/>
          </a:xfrm>
          <a:prstGeom prst="bentUpArrow">
            <a:avLst/>
          </a:prstGeom>
          <a:solidFill>
            <a:srgbClr val="006699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Freeform 7"/>
          <p:cNvSpPr>
            <a:spLocks noChangeArrowheads="1"/>
          </p:cNvSpPr>
          <p:nvPr/>
        </p:nvSpPr>
        <p:spPr bwMode="auto">
          <a:xfrm rot="16200000" flipH="1">
            <a:off x="6221558" y="3790344"/>
            <a:ext cx="714085" cy="982006"/>
          </a:xfrm>
          <a:prstGeom prst="bentUpArrow">
            <a:avLst/>
          </a:prstGeom>
          <a:solidFill>
            <a:srgbClr val="006699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64591" y="6165334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chemeClr val="bg1"/>
                </a:solidFill>
                <a:latin typeface="Lucida Sans" pitchFamily="34" charset="0"/>
              </a:rPr>
              <a:t>(Lei nº 12.527/2011)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626" y="3642085"/>
            <a:ext cx="828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500" b="1" dirty="0" smtClean="0">
                <a:solidFill>
                  <a:schemeClr val="bg1"/>
                </a:solidFill>
                <a:latin typeface="Calibri" pitchFamily="34" charset="0"/>
              </a:rPr>
              <a:t>Decreto nº 58.052, de 16 de maio de 2012.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8626" y="715343"/>
            <a:ext cx="82804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chemeClr val="bg1"/>
                </a:solidFill>
                <a:latin typeface="Lucida Sans" pitchFamily="34" charset="0"/>
              </a:rPr>
              <a:t>Transparência Passiva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Lucida Sans" pitchFamily="34" charset="0"/>
              </a:rPr>
              <a:t>Serviço de Informações ao Cidadão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5800" y="2049994"/>
            <a:ext cx="7772400" cy="4778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6"/>
          <p:cNvSpPr/>
          <p:nvPr/>
        </p:nvSpPr>
        <p:spPr>
          <a:xfrm>
            <a:off x="1028700" y="1509713"/>
            <a:ext cx="7277100" cy="454818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tângulo 2"/>
          <p:cNvSpPr/>
          <p:nvPr/>
        </p:nvSpPr>
        <p:spPr>
          <a:xfrm>
            <a:off x="863601" y="573634"/>
            <a:ext cx="741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 smtClean="0">
                <a:solidFill>
                  <a:schemeClr val="bg1"/>
                </a:solidFill>
                <a:latin typeface="Lucida Sans" pitchFamily="34" charset="0"/>
              </a:rPr>
              <a:t>Sistema Recursal Administrativo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899616" y="57833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37001" y="1470710"/>
            <a:ext cx="4140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Comissão Estadual de Acesso à Informação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21201" y="3363010"/>
            <a:ext cx="2031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Ouvidoria Geral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2801" y="2385110"/>
            <a:ext cx="3213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Autoridade Hierarquicamente Superior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92301" y="4937810"/>
            <a:ext cx="2603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solidFill>
                  <a:schemeClr val="bg1"/>
                </a:solidFill>
                <a:latin typeface="Calibri" pitchFamily="34" charset="0"/>
              </a:rPr>
              <a:t>Responsável SIC</a:t>
            </a:r>
          </a:p>
        </p:txBody>
      </p:sp>
      <p:sp>
        <p:nvSpPr>
          <p:cNvPr id="18" name="Elipse 17"/>
          <p:cNvSpPr/>
          <p:nvPr/>
        </p:nvSpPr>
        <p:spPr>
          <a:xfrm>
            <a:off x="1793875" y="4845050"/>
            <a:ext cx="146050" cy="1460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905125" y="3832225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419600" y="3041650"/>
            <a:ext cx="361950" cy="361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67425" y="2527300"/>
            <a:ext cx="495300" cy="495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904</Words>
  <Application>Microsoft Office PowerPoint</Application>
  <PresentationFormat>On-screen Show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Arial</vt:lpstr>
      <vt:lpstr>Calibri</vt:lpstr>
      <vt:lpstr>Eras Medium ITC</vt:lpstr>
      <vt:lpstr>Lucida Sans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Gustavo Ungaro</dc:creator>
  <cp:lastModifiedBy>Eduardo M. Zobaran</cp:lastModifiedBy>
  <cp:revision>138</cp:revision>
  <dcterms:created xsi:type="dcterms:W3CDTF">2016-03-24T13:02:19Z</dcterms:created>
  <dcterms:modified xsi:type="dcterms:W3CDTF">2017-11-15T23:55:38Z</dcterms:modified>
</cp:coreProperties>
</file>